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33" Type="http://schemas.openxmlformats.org/officeDocument/2006/relationships/font" Target="fonts/OpenSans-regular.fntdata"/><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35" Type="http://schemas.openxmlformats.org/officeDocument/2006/relationships/font" Target="fonts/OpenSans-italic.fntdata"/><Relationship Id="rId12" Type="http://schemas.openxmlformats.org/officeDocument/2006/relationships/slide" Target="slides/slide7.xml"/><Relationship Id="rId34"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9c6ea0f6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9c6ea0f6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7388da84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7388da84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6f3755e5e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6f3755e5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6f3755e5e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6f3755e5e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6f3755e5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6f3755e5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6f3755e5e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6f3755e5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e965474a9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965474a9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59c6ea0f6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59c6ea0f6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6f3755e5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6f3755e5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6f3755e5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6f3755e5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6f3755e5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6f3755e5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9c6ea0f6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9c6ea0f6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9d568d00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9d568d00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2.png"/><Relationship Id="rId4" Type="http://schemas.openxmlformats.org/officeDocument/2006/relationships/image" Target="../media/image52.png"/><Relationship Id="rId5" Type="http://schemas.openxmlformats.org/officeDocument/2006/relationships/image" Target="../media/image51.png"/><Relationship Id="rId6"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7.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4.png"/><Relationship Id="rId13" Type="http://schemas.openxmlformats.org/officeDocument/2006/relationships/image" Target="../media/image23.png"/><Relationship Id="rId12" Type="http://schemas.openxmlformats.org/officeDocument/2006/relationships/image" Target="../media/image14.png"/><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1.png"/><Relationship Id="rId9"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10.png"/><Relationship Id="rId8" Type="http://schemas.openxmlformats.org/officeDocument/2006/relationships/image" Target="../media/image3.png"/></Relationships>
</file>

<file path=ppt/slides/_rels/slide9.xml.rels><?xml version="1.0" encoding="UTF-8" standalone="yes"?><Relationships xmlns="http://schemas.openxmlformats.org/package/2006/relationships"><Relationship Id="rId20" Type="http://schemas.openxmlformats.org/officeDocument/2006/relationships/image" Target="../media/image24.png"/><Relationship Id="rId22" Type="http://schemas.openxmlformats.org/officeDocument/2006/relationships/image" Target="../media/image34.png"/><Relationship Id="rId21" Type="http://schemas.openxmlformats.org/officeDocument/2006/relationships/image" Target="../media/image31.png"/><Relationship Id="rId24" Type="http://schemas.openxmlformats.org/officeDocument/2006/relationships/image" Target="../media/image38.png"/><Relationship Id="rId23"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18.png"/><Relationship Id="rId26" Type="http://schemas.openxmlformats.org/officeDocument/2006/relationships/image" Target="../media/image33.jpg"/><Relationship Id="rId25" Type="http://schemas.openxmlformats.org/officeDocument/2006/relationships/image" Target="../media/image32.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8.png"/><Relationship Id="rId8" Type="http://schemas.openxmlformats.org/officeDocument/2006/relationships/image" Target="../media/image14.png"/><Relationship Id="rId11" Type="http://schemas.openxmlformats.org/officeDocument/2006/relationships/image" Target="../media/image15.png"/><Relationship Id="rId10" Type="http://schemas.openxmlformats.org/officeDocument/2006/relationships/image" Target="../media/image19.png"/><Relationship Id="rId13" Type="http://schemas.openxmlformats.org/officeDocument/2006/relationships/image" Target="../media/image21.png"/><Relationship Id="rId12" Type="http://schemas.openxmlformats.org/officeDocument/2006/relationships/image" Target="../media/image22.png"/><Relationship Id="rId15" Type="http://schemas.openxmlformats.org/officeDocument/2006/relationships/image" Target="../media/image17.png"/><Relationship Id="rId14" Type="http://schemas.openxmlformats.org/officeDocument/2006/relationships/image" Target="../media/image25.png"/><Relationship Id="rId17" Type="http://schemas.openxmlformats.org/officeDocument/2006/relationships/image" Target="../media/image27.png"/><Relationship Id="rId16" Type="http://schemas.openxmlformats.org/officeDocument/2006/relationships/image" Target="../media/image28.png"/><Relationship Id="rId19" Type="http://schemas.openxmlformats.org/officeDocument/2006/relationships/image" Target="../media/image26.png"/><Relationship Id="rId18"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Medium Stories- Analysis and Predictions</a:t>
            </a:r>
            <a:endParaRPr/>
          </a:p>
          <a:p>
            <a:pPr indent="0" lvl="0" marL="0" rtl="0" algn="l">
              <a:spcBef>
                <a:spcPts val="0"/>
              </a:spcBef>
              <a:spcAft>
                <a:spcPts val="0"/>
              </a:spcAft>
              <a:buNone/>
            </a:pPr>
            <a:r>
              <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Tech Elves</a:t>
            </a:r>
            <a:endParaRPr sz="2400"/>
          </a:p>
          <a:p>
            <a:pPr indent="0" lvl="0" marL="0" rtl="0" algn="l">
              <a:spcBef>
                <a:spcPts val="0"/>
              </a:spcBef>
              <a:spcAft>
                <a:spcPts val="0"/>
              </a:spcAft>
              <a:buNone/>
            </a:pPr>
            <a:r>
              <a:rPr lang="en"/>
              <a:t>Devashish Nyati</a:t>
            </a:r>
            <a:endParaRPr/>
          </a:p>
          <a:p>
            <a:pPr indent="0" lvl="0" marL="0" rtl="0" algn="l">
              <a:spcBef>
                <a:spcPts val="0"/>
              </a:spcBef>
              <a:spcAft>
                <a:spcPts val="0"/>
              </a:spcAft>
              <a:buNone/>
            </a:pPr>
            <a:r>
              <a:rPr lang="en"/>
              <a:t>Sweety Sojrani</a:t>
            </a:r>
            <a:endParaRPr/>
          </a:p>
          <a:p>
            <a:pPr indent="0" lvl="0" marL="0" rtl="0" algn="l">
              <a:spcBef>
                <a:spcPts val="0"/>
              </a:spcBef>
              <a:spcAft>
                <a:spcPts val="0"/>
              </a:spcAft>
              <a:buNone/>
            </a:pPr>
            <a:r>
              <a:rPr lang="en"/>
              <a:t>Sweta Kumari</a:t>
            </a:r>
            <a:endParaRPr/>
          </a:p>
        </p:txBody>
      </p:sp>
      <p:pic>
        <p:nvPicPr>
          <p:cNvPr id="74" name="Google Shape;74;p13"/>
          <p:cNvPicPr preferRelativeResize="0"/>
          <p:nvPr/>
        </p:nvPicPr>
        <p:blipFill rotWithShape="1">
          <a:blip r:embed="rId3">
            <a:alphaModFix/>
          </a:blip>
          <a:srcRect b="0" l="0" r="0" t="0"/>
          <a:stretch/>
        </p:blipFill>
        <p:spPr>
          <a:xfrm>
            <a:off x="6489725" y="3357250"/>
            <a:ext cx="1004100" cy="1004100"/>
          </a:xfrm>
          <a:prstGeom prst="ellipse">
            <a:avLst/>
          </a:prstGeom>
          <a:noFill/>
          <a:ln>
            <a:noFill/>
          </a:ln>
        </p:spPr>
      </p:pic>
      <p:pic>
        <p:nvPicPr>
          <p:cNvPr id="75" name="Google Shape;75;p13"/>
          <p:cNvPicPr preferRelativeResize="0"/>
          <p:nvPr/>
        </p:nvPicPr>
        <p:blipFill rotWithShape="1">
          <a:blip r:embed="rId4">
            <a:alphaModFix/>
          </a:blip>
          <a:srcRect b="12444" l="15124" r="12437" t="15117"/>
          <a:stretch/>
        </p:blipFill>
        <p:spPr>
          <a:xfrm>
            <a:off x="7585025" y="3357261"/>
            <a:ext cx="1004100" cy="1004100"/>
          </a:xfrm>
          <a:prstGeom prst="ellipse">
            <a:avLst/>
          </a:prstGeom>
          <a:noFill/>
          <a:ln>
            <a:noFill/>
          </a:ln>
        </p:spPr>
      </p:pic>
      <p:pic>
        <p:nvPicPr>
          <p:cNvPr id="76" name="Google Shape;76;p13"/>
          <p:cNvPicPr preferRelativeResize="0"/>
          <p:nvPr/>
        </p:nvPicPr>
        <p:blipFill>
          <a:blip r:embed="rId5">
            <a:alphaModFix/>
          </a:blip>
          <a:stretch>
            <a:fillRect/>
          </a:stretch>
        </p:blipFill>
        <p:spPr>
          <a:xfrm>
            <a:off x="5394425" y="3357244"/>
            <a:ext cx="1004100" cy="10041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0" name="Shape 160"/>
        <p:cNvGrpSpPr/>
        <p:nvPr/>
      </p:nvGrpSpPr>
      <p:grpSpPr>
        <a:xfrm>
          <a:off x="0" y="0"/>
          <a:ext cx="0" cy="0"/>
          <a:chOff x="0" y="0"/>
          <a:chExt cx="0" cy="0"/>
        </a:xfrm>
      </p:grpSpPr>
      <p:pic>
        <p:nvPicPr>
          <p:cNvPr id="161" name="Google Shape;161;p22"/>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62" name="Google Shape;162;p22"/>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63" name="Google Shape;163;p22"/>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leway"/>
                <a:ea typeface="Raleway"/>
                <a:cs typeface="Raleway"/>
                <a:sym typeface="Raleway"/>
              </a:rPr>
              <a:t>1. Analysing Data</a:t>
            </a:r>
            <a:endParaRPr b="1" sz="2400">
              <a:solidFill>
                <a:schemeClr val="lt2"/>
              </a:solidFill>
              <a:latin typeface="Raleway"/>
              <a:ea typeface="Raleway"/>
              <a:cs typeface="Raleway"/>
              <a:sym typeface="Raleway"/>
            </a:endParaRPr>
          </a:p>
        </p:txBody>
      </p:sp>
      <p:sp>
        <p:nvSpPr>
          <p:cNvPr id="164" name="Google Shape;164;p22"/>
          <p:cNvSpPr txBox="1"/>
          <p:nvPr>
            <p:ph idx="4294967295" type="body"/>
          </p:nvPr>
        </p:nvSpPr>
        <p:spPr>
          <a:xfrm>
            <a:off x="2855550" y="1377475"/>
            <a:ext cx="3556200" cy="33279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Word Cloud</a:t>
            </a:r>
            <a:br>
              <a:rPr lang="en" sz="1400">
                <a:latin typeface="Raleway"/>
                <a:ea typeface="Raleway"/>
                <a:cs typeface="Raleway"/>
                <a:sym typeface="Raleway"/>
              </a:rPr>
            </a:b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Word Frequency</a:t>
            </a:r>
            <a:br>
              <a:rPr lang="en" sz="1400">
                <a:latin typeface="Raleway"/>
                <a:ea typeface="Raleway"/>
                <a:cs typeface="Raleway"/>
                <a:sym typeface="Raleway"/>
              </a:rPr>
            </a:b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Tag Pie Chart</a:t>
            </a:r>
            <a:br>
              <a:rPr lang="en" sz="1400">
                <a:latin typeface="Raleway"/>
                <a:ea typeface="Raleway"/>
                <a:cs typeface="Raleway"/>
                <a:sym typeface="Raleway"/>
              </a:rPr>
            </a:b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Word Frequency</a:t>
            </a:r>
            <a:endParaRPr b="1" sz="1400">
              <a:solidFill>
                <a:schemeClr val="dk1"/>
              </a:solidFill>
              <a:latin typeface="Raleway"/>
              <a:ea typeface="Raleway"/>
              <a:cs typeface="Raleway"/>
              <a:sym typeface="Raleway"/>
            </a:endParaRPr>
          </a:p>
          <a:p>
            <a:pPr indent="0" lvl="0" marL="457200" rtl="0" algn="l">
              <a:spcBef>
                <a:spcPts val="1000"/>
              </a:spcBef>
              <a:spcAft>
                <a:spcPts val="1000"/>
              </a:spcAft>
              <a:buNone/>
            </a:pPr>
            <a:r>
              <a:t/>
            </a:r>
            <a:endParaRPr sz="1200">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3"/>
          <p:cNvSpPr txBox="1"/>
          <p:nvPr>
            <p:ph idx="4294967295" type="title"/>
          </p:nvPr>
        </p:nvSpPr>
        <p:spPr>
          <a:xfrm>
            <a:off x="535775" y="35762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Data Visualization</a:t>
            </a:r>
            <a:endParaRPr sz="2400"/>
          </a:p>
        </p:txBody>
      </p:sp>
      <p:pic>
        <p:nvPicPr>
          <p:cNvPr id="170" name="Google Shape;170;p23"/>
          <p:cNvPicPr preferRelativeResize="0"/>
          <p:nvPr/>
        </p:nvPicPr>
        <p:blipFill>
          <a:blip r:embed="rId3">
            <a:alphaModFix/>
          </a:blip>
          <a:stretch>
            <a:fillRect/>
          </a:stretch>
        </p:blipFill>
        <p:spPr>
          <a:xfrm>
            <a:off x="5390909" y="3127150"/>
            <a:ext cx="3043025" cy="1696125"/>
          </a:xfrm>
          <a:prstGeom prst="rect">
            <a:avLst/>
          </a:prstGeom>
          <a:noFill/>
          <a:ln>
            <a:noFill/>
          </a:ln>
        </p:spPr>
      </p:pic>
      <p:pic>
        <p:nvPicPr>
          <p:cNvPr id="171" name="Google Shape;171;p23"/>
          <p:cNvPicPr preferRelativeResize="0"/>
          <p:nvPr/>
        </p:nvPicPr>
        <p:blipFill>
          <a:blip r:embed="rId4">
            <a:alphaModFix/>
          </a:blip>
          <a:stretch>
            <a:fillRect/>
          </a:stretch>
        </p:blipFill>
        <p:spPr>
          <a:xfrm>
            <a:off x="5330597" y="754400"/>
            <a:ext cx="3163650" cy="2024750"/>
          </a:xfrm>
          <a:prstGeom prst="rect">
            <a:avLst/>
          </a:prstGeom>
          <a:noFill/>
          <a:ln>
            <a:noFill/>
          </a:ln>
        </p:spPr>
      </p:pic>
      <p:pic>
        <p:nvPicPr>
          <p:cNvPr id="172" name="Google Shape;172;p23"/>
          <p:cNvPicPr preferRelativeResize="0"/>
          <p:nvPr/>
        </p:nvPicPr>
        <p:blipFill>
          <a:blip r:embed="rId5">
            <a:alphaModFix/>
          </a:blip>
          <a:stretch>
            <a:fillRect/>
          </a:stretch>
        </p:blipFill>
        <p:spPr>
          <a:xfrm>
            <a:off x="225675" y="1723670"/>
            <a:ext cx="4792501" cy="2467150"/>
          </a:xfrm>
          <a:prstGeom prst="rect">
            <a:avLst/>
          </a:prstGeom>
          <a:noFill/>
          <a:ln>
            <a:noFill/>
          </a:ln>
        </p:spPr>
      </p:pic>
      <p:sp>
        <p:nvSpPr>
          <p:cNvPr id="173" name="Google Shape;173;p23"/>
          <p:cNvSpPr txBox="1"/>
          <p:nvPr>
            <p:ph idx="4294967295" type="body"/>
          </p:nvPr>
        </p:nvSpPr>
        <p:spPr>
          <a:xfrm>
            <a:off x="535775" y="1321725"/>
            <a:ext cx="3556200" cy="474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Tag Word Cloud</a:t>
            </a:r>
            <a:endParaRPr sz="1200">
              <a:latin typeface="Raleway"/>
              <a:ea typeface="Raleway"/>
              <a:cs typeface="Raleway"/>
              <a:sym typeface="Raleway"/>
            </a:endParaRPr>
          </a:p>
        </p:txBody>
      </p:sp>
      <p:sp>
        <p:nvSpPr>
          <p:cNvPr id="174" name="Google Shape;174;p23"/>
          <p:cNvSpPr txBox="1"/>
          <p:nvPr>
            <p:ph idx="4294967295" type="body"/>
          </p:nvPr>
        </p:nvSpPr>
        <p:spPr>
          <a:xfrm>
            <a:off x="5390900" y="357625"/>
            <a:ext cx="3556200" cy="474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Reading Time vs Clap Count</a:t>
            </a:r>
            <a:endParaRPr sz="1200">
              <a:latin typeface="Raleway"/>
              <a:ea typeface="Raleway"/>
              <a:cs typeface="Raleway"/>
              <a:sym typeface="Raleway"/>
            </a:endParaRPr>
          </a:p>
        </p:txBody>
      </p:sp>
      <p:sp>
        <p:nvSpPr>
          <p:cNvPr id="175" name="Google Shape;175;p23"/>
          <p:cNvSpPr txBox="1"/>
          <p:nvPr>
            <p:ph idx="4294967295" type="body"/>
          </p:nvPr>
        </p:nvSpPr>
        <p:spPr>
          <a:xfrm>
            <a:off x="5390900" y="2872350"/>
            <a:ext cx="3556200" cy="474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Tag Pie Chart</a:t>
            </a:r>
            <a:endParaRPr sz="12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Google Shape;180;p24"/>
          <p:cNvPicPr preferRelativeResize="0"/>
          <p:nvPr/>
        </p:nvPicPr>
        <p:blipFill>
          <a:blip r:embed="rId3">
            <a:alphaModFix/>
          </a:blip>
          <a:stretch>
            <a:fillRect/>
          </a:stretch>
        </p:blipFill>
        <p:spPr>
          <a:xfrm>
            <a:off x="327325" y="3286175"/>
            <a:ext cx="4167025" cy="1618561"/>
          </a:xfrm>
          <a:prstGeom prst="rect">
            <a:avLst/>
          </a:prstGeom>
          <a:noFill/>
          <a:ln>
            <a:noFill/>
          </a:ln>
        </p:spPr>
      </p:pic>
      <p:pic>
        <p:nvPicPr>
          <p:cNvPr id="181" name="Google Shape;181;p24"/>
          <p:cNvPicPr preferRelativeResize="0"/>
          <p:nvPr/>
        </p:nvPicPr>
        <p:blipFill>
          <a:blip r:embed="rId4">
            <a:alphaModFix/>
          </a:blip>
          <a:stretch>
            <a:fillRect/>
          </a:stretch>
        </p:blipFill>
        <p:spPr>
          <a:xfrm>
            <a:off x="4794225" y="1097649"/>
            <a:ext cx="4167023" cy="2141375"/>
          </a:xfrm>
          <a:prstGeom prst="rect">
            <a:avLst/>
          </a:prstGeom>
          <a:noFill/>
          <a:ln>
            <a:noFill/>
          </a:ln>
        </p:spPr>
      </p:pic>
      <p:pic>
        <p:nvPicPr>
          <p:cNvPr id="182" name="Google Shape;182;p24"/>
          <p:cNvPicPr preferRelativeResize="0"/>
          <p:nvPr/>
        </p:nvPicPr>
        <p:blipFill>
          <a:blip r:embed="rId5">
            <a:alphaModFix/>
          </a:blip>
          <a:stretch>
            <a:fillRect/>
          </a:stretch>
        </p:blipFill>
        <p:spPr>
          <a:xfrm>
            <a:off x="327325" y="1097650"/>
            <a:ext cx="4167025" cy="2141371"/>
          </a:xfrm>
          <a:prstGeom prst="rect">
            <a:avLst/>
          </a:prstGeom>
          <a:noFill/>
          <a:ln>
            <a:noFill/>
          </a:ln>
        </p:spPr>
      </p:pic>
      <p:pic>
        <p:nvPicPr>
          <p:cNvPr id="183" name="Google Shape;183;p24"/>
          <p:cNvPicPr preferRelativeResize="0"/>
          <p:nvPr/>
        </p:nvPicPr>
        <p:blipFill>
          <a:blip r:embed="rId6">
            <a:alphaModFix/>
          </a:blip>
          <a:stretch>
            <a:fillRect/>
          </a:stretch>
        </p:blipFill>
        <p:spPr>
          <a:xfrm>
            <a:off x="4767928" y="3239025"/>
            <a:ext cx="4193322" cy="1618550"/>
          </a:xfrm>
          <a:prstGeom prst="rect">
            <a:avLst/>
          </a:prstGeom>
          <a:noFill/>
          <a:ln>
            <a:noFill/>
          </a:ln>
        </p:spPr>
      </p:pic>
      <p:sp>
        <p:nvSpPr>
          <p:cNvPr id="184" name="Google Shape;184;p24"/>
          <p:cNvSpPr txBox="1"/>
          <p:nvPr>
            <p:ph idx="4294967295" type="body"/>
          </p:nvPr>
        </p:nvSpPr>
        <p:spPr>
          <a:xfrm>
            <a:off x="572925" y="576025"/>
            <a:ext cx="3556200" cy="474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Title</a:t>
            </a:r>
            <a:endParaRPr sz="1200">
              <a:latin typeface="Raleway"/>
              <a:ea typeface="Raleway"/>
              <a:cs typeface="Raleway"/>
              <a:sym typeface="Raleway"/>
            </a:endParaRPr>
          </a:p>
        </p:txBody>
      </p:sp>
      <p:sp>
        <p:nvSpPr>
          <p:cNvPr id="185" name="Google Shape;185;p24"/>
          <p:cNvSpPr txBox="1"/>
          <p:nvPr>
            <p:ph idx="4294967295" type="body"/>
          </p:nvPr>
        </p:nvSpPr>
        <p:spPr>
          <a:xfrm>
            <a:off x="5148525" y="442025"/>
            <a:ext cx="3556200" cy="5217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Text</a:t>
            </a:r>
            <a:endParaRPr sz="1200">
              <a:latin typeface="Raleway"/>
              <a:ea typeface="Raleway"/>
              <a:cs typeface="Raleway"/>
              <a:sym typeface="Raleway"/>
            </a:endParaRPr>
          </a:p>
          <a:p>
            <a:pPr indent="0" lvl="0" marL="457200" rtl="0" algn="l">
              <a:spcBef>
                <a:spcPts val="1000"/>
              </a:spcBef>
              <a:spcAft>
                <a:spcPts val="1000"/>
              </a:spcAft>
              <a:buNone/>
            </a:pPr>
            <a:r>
              <a:t/>
            </a:r>
            <a:endParaRPr sz="12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9" name="Shape 189"/>
        <p:cNvGrpSpPr/>
        <p:nvPr/>
      </p:nvGrpSpPr>
      <p:grpSpPr>
        <a:xfrm>
          <a:off x="0" y="0"/>
          <a:ext cx="0" cy="0"/>
          <a:chOff x="0" y="0"/>
          <a:chExt cx="0" cy="0"/>
        </a:xfrm>
      </p:grpSpPr>
      <p:pic>
        <p:nvPicPr>
          <p:cNvPr id="190" name="Google Shape;190;p2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91" name="Google Shape;191;p2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92" name="Google Shape;192;p2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leway"/>
                <a:ea typeface="Raleway"/>
                <a:cs typeface="Raleway"/>
                <a:sym typeface="Raleway"/>
              </a:rPr>
              <a:t>2. Data Preprocessing</a:t>
            </a:r>
            <a:endParaRPr b="1" sz="2400">
              <a:solidFill>
                <a:schemeClr val="lt2"/>
              </a:solidFill>
              <a:latin typeface="Raleway"/>
              <a:ea typeface="Raleway"/>
              <a:cs typeface="Raleway"/>
              <a:sym typeface="Raleway"/>
            </a:endParaRPr>
          </a:p>
        </p:txBody>
      </p:sp>
      <p:sp>
        <p:nvSpPr>
          <p:cNvPr id="193" name="Google Shape;193;p25"/>
          <p:cNvSpPr txBox="1"/>
          <p:nvPr>
            <p:ph idx="4294967295" type="body"/>
          </p:nvPr>
        </p:nvSpPr>
        <p:spPr>
          <a:xfrm>
            <a:off x="2855550" y="1225080"/>
            <a:ext cx="3432900" cy="33279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Reducing Columns</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Dealing with Duplicate Rows</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b="1" lang="en" sz="1400">
                <a:solidFill>
                  <a:schemeClr val="dk1"/>
                </a:solidFill>
                <a:latin typeface="Raleway"/>
                <a:ea typeface="Raleway"/>
                <a:cs typeface="Raleway"/>
                <a:sym typeface="Raleway"/>
              </a:rPr>
              <a:t>Dealing with NaNs </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Selecting Language</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Creating Article Corpus</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NLP</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Feature Extraction</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Splitting Strings to Columns</a:t>
            </a:r>
            <a:endParaRPr b="1" sz="1400">
              <a:solidFill>
                <a:schemeClr val="dk1"/>
              </a:solidFill>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Get Dummies</a:t>
            </a:r>
            <a:endParaRPr b="1" sz="1400">
              <a:solidFill>
                <a:schemeClr val="dk1"/>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97" name="Shape 197"/>
        <p:cNvGrpSpPr/>
        <p:nvPr/>
      </p:nvGrpSpPr>
      <p:grpSpPr>
        <a:xfrm>
          <a:off x="0" y="0"/>
          <a:ext cx="0" cy="0"/>
          <a:chOff x="0" y="0"/>
          <a:chExt cx="0" cy="0"/>
        </a:xfrm>
      </p:grpSpPr>
      <p:pic>
        <p:nvPicPr>
          <p:cNvPr id="198" name="Google Shape;198;p26"/>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99" name="Google Shape;199;p26"/>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00" name="Google Shape;200;p26"/>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leway"/>
                <a:ea typeface="Raleway"/>
                <a:cs typeface="Raleway"/>
                <a:sym typeface="Raleway"/>
              </a:rPr>
              <a:t>3. Algorithms Used</a:t>
            </a:r>
            <a:endParaRPr b="1" sz="2400">
              <a:solidFill>
                <a:schemeClr val="lt2"/>
              </a:solidFill>
              <a:latin typeface="Raleway"/>
              <a:ea typeface="Raleway"/>
              <a:cs typeface="Raleway"/>
              <a:sym typeface="Raleway"/>
            </a:endParaRPr>
          </a:p>
        </p:txBody>
      </p:sp>
      <p:sp>
        <p:nvSpPr>
          <p:cNvPr id="201" name="Google Shape;201;p26"/>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Clap Prediction (Regression)</a:t>
            </a:r>
            <a:endParaRPr b="1" sz="1400">
              <a:solidFill>
                <a:schemeClr val="dk1"/>
              </a:solidFill>
              <a:latin typeface="Raleway"/>
              <a:ea typeface="Raleway"/>
              <a:cs typeface="Raleway"/>
              <a:sym typeface="Raleway"/>
            </a:endParaRPr>
          </a:p>
          <a:p>
            <a:pPr indent="0" lvl="0" marL="457200" rtl="0" algn="l">
              <a:spcBef>
                <a:spcPts val="0"/>
              </a:spcBef>
              <a:spcAft>
                <a:spcPts val="0"/>
              </a:spcAft>
              <a:buNone/>
            </a:pPr>
            <a:r>
              <a:rPr lang="en" sz="1200">
                <a:latin typeface="Raleway"/>
                <a:ea typeface="Raleway"/>
                <a:cs typeface="Raleway"/>
                <a:sym typeface="Raleway"/>
              </a:rPr>
              <a:t>Linear Regression, Random Forest Regressor, Gradient Boosting Regressor, Support Vector Regressor</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Tag Prediction (Classification)</a:t>
            </a:r>
            <a:endParaRPr b="1" sz="1400">
              <a:solidFill>
                <a:schemeClr val="dk1"/>
              </a:solidFill>
              <a:latin typeface="Raleway"/>
              <a:ea typeface="Raleway"/>
              <a:cs typeface="Raleway"/>
              <a:sym typeface="Raleway"/>
            </a:endParaRPr>
          </a:p>
          <a:p>
            <a:pPr indent="0" lvl="0" marL="457200" rtl="0" algn="l">
              <a:spcBef>
                <a:spcPts val="0"/>
              </a:spcBef>
              <a:spcAft>
                <a:spcPts val="0"/>
              </a:spcAft>
              <a:buNone/>
            </a:pPr>
            <a:r>
              <a:rPr lang="en" sz="1200">
                <a:latin typeface="Raleway"/>
                <a:ea typeface="Raleway"/>
                <a:cs typeface="Raleway"/>
                <a:sym typeface="Raleway"/>
              </a:rPr>
              <a:t>Multi Label K Nearest Neighbour, Gaussian Naive Bayes</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Word Prediction (Classification)</a:t>
            </a:r>
            <a:endParaRPr b="1" sz="1400">
              <a:solidFill>
                <a:schemeClr val="dk1"/>
              </a:solidFill>
              <a:latin typeface="Raleway"/>
              <a:ea typeface="Raleway"/>
              <a:cs typeface="Raleway"/>
              <a:sym typeface="Raleway"/>
            </a:endParaRPr>
          </a:p>
          <a:p>
            <a:pPr indent="0" lvl="0" marL="457200" rtl="0" algn="l">
              <a:spcBef>
                <a:spcPts val="0"/>
              </a:spcBef>
              <a:spcAft>
                <a:spcPts val="0"/>
              </a:spcAft>
              <a:buNone/>
            </a:pPr>
            <a:r>
              <a:rPr lang="en" sz="1200">
                <a:latin typeface="Raleway"/>
                <a:ea typeface="Raleway"/>
                <a:cs typeface="Raleway"/>
                <a:sym typeface="Raleway"/>
              </a:rPr>
              <a:t>Long Short Term Memory (Recurrent Neural Network)</a:t>
            </a:r>
            <a:endParaRPr b="1" sz="1400">
              <a:solidFill>
                <a:schemeClr val="dk1"/>
              </a:solidFill>
              <a:latin typeface="Raleway"/>
              <a:ea typeface="Raleway"/>
              <a:cs typeface="Raleway"/>
              <a:sym typeface="Raleway"/>
            </a:endParaRPr>
          </a:p>
          <a:p>
            <a:pPr indent="0" lvl="0" marL="0" rtl="0" algn="l">
              <a:spcBef>
                <a:spcPts val="1000"/>
              </a:spcBef>
              <a:spcAft>
                <a:spcPts val="1000"/>
              </a:spcAft>
              <a:buNone/>
            </a:pPr>
            <a:r>
              <a:t/>
            </a:r>
            <a:endParaRPr b="1" sz="1400">
              <a:solidFill>
                <a:schemeClr val="dk1"/>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05" name="Shape 205"/>
        <p:cNvGrpSpPr/>
        <p:nvPr/>
      </p:nvGrpSpPr>
      <p:grpSpPr>
        <a:xfrm>
          <a:off x="0" y="0"/>
          <a:ext cx="0" cy="0"/>
          <a:chOff x="0" y="0"/>
          <a:chExt cx="0" cy="0"/>
        </a:xfrm>
      </p:grpSpPr>
      <p:pic>
        <p:nvPicPr>
          <p:cNvPr id="206" name="Google Shape;206;p27"/>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07" name="Google Shape;207;p27"/>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08" name="Google Shape;208;p27"/>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leway"/>
                <a:ea typeface="Raleway"/>
                <a:cs typeface="Raleway"/>
                <a:sym typeface="Raleway"/>
              </a:rPr>
              <a:t>4</a:t>
            </a:r>
            <a:r>
              <a:rPr b="1" lang="en" sz="2400">
                <a:solidFill>
                  <a:schemeClr val="lt2"/>
                </a:solidFill>
                <a:latin typeface="Raleway"/>
                <a:ea typeface="Raleway"/>
                <a:cs typeface="Raleway"/>
                <a:sym typeface="Raleway"/>
              </a:rPr>
              <a:t>. Evaluation</a:t>
            </a:r>
            <a:endParaRPr b="1" sz="2400">
              <a:solidFill>
                <a:schemeClr val="lt2"/>
              </a:solidFill>
              <a:latin typeface="Raleway"/>
              <a:ea typeface="Raleway"/>
              <a:cs typeface="Raleway"/>
              <a:sym typeface="Raleway"/>
            </a:endParaRPr>
          </a:p>
        </p:txBody>
      </p:sp>
      <p:sp>
        <p:nvSpPr>
          <p:cNvPr id="209" name="Google Shape;209;p27"/>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Clap Prediction (Regression)</a:t>
            </a:r>
            <a:endParaRPr b="1" sz="1400">
              <a:solidFill>
                <a:schemeClr val="dk1"/>
              </a:solidFill>
              <a:latin typeface="Raleway"/>
              <a:ea typeface="Raleway"/>
              <a:cs typeface="Raleway"/>
              <a:sym typeface="Raleway"/>
            </a:endParaRPr>
          </a:p>
          <a:p>
            <a:pPr indent="0" lvl="0" marL="457200" rtl="0" algn="l">
              <a:spcBef>
                <a:spcPts val="0"/>
              </a:spcBef>
              <a:spcAft>
                <a:spcPts val="0"/>
              </a:spcAft>
              <a:buNone/>
            </a:pPr>
            <a:r>
              <a:rPr lang="en" sz="1200">
                <a:latin typeface="Raleway"/>
                <a:ea typeface="Raleway"/>
                <a:cs typeface="Raleway"/>
                <a:sym typeface="Raleway"/>
              </a:rPr>
              <a:t>RMSE, R^2</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Tag Prediction (Classification)</a:t>
            </a:r>
            <a:endParaRPr b="1" sz="1400">
              <a:solidFill>
                <a:schemeClr val="dk1"/>
              </a:solidFill>
              <a:latin typeface="Raleway"/>
              <a:ea typeface="Raleway"/>
              <a:cs typeface="Raleway"/>
              <a:sym typeface="Raleway"/>
            </a:endParaRPr>
          </a:p>
          <a:p>
            <a:pPr indent="0" lvl="0" marL="457200" rtl="0" algn="l">
              <a:spcBef>
                <a:spcPts val="0"/>
              </a:spcBef>
              <a:spcAft>
                <a:spcPts val="0"/>
              </a:spcAft>
              <a:buNone/>
            </a:pPr>
            <a:r>
              <a:rPr lang="en" sz="1200">
                <a:latin typeface="Raleway"/>
                <a:ea typeface="Raleway"/>
                <a:cs typeface="Raleway"/>
                <a:sym typeface="Raleway"/>
              </a:rPr>
              <a:t>Accuracy Score, Confusion Matrix</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Word Prediction (Classification)</a:t>
            </a:r>
            <a:endParaRPr b="1" sz="1400">
              <a:solidFill>
                <a:schemeClr val="dk1"/>
              </a:solidFill>
              <a:latin typeface="Raleway"/>
              <a:ea typeface="Raleway"/>
              <a:cs typeface="Raleway"/>
              <a:sym typeface="Raleway"/>
            </a:endParaRPr>
          </a:p>
          <a:p>
            <a:pPr indent="0" lvl="0" marL="457200" rtl="0" algn="l">
              <a:spcBef>
                <a:spcPts val="0"/>
              </a:spcBef>
              <a:spcAft>
                <a:spcPts val="0"/>
              </a:spcAft>
              <a:buNone/>
            </a:pPr>
            <a:r>
              <a:rPr lang="en" sz="1200">
                <a:latin typeface="Raleway"/>
                <a:ea typeface="Raleway"/>
                <a:cs typeface="Raleway"/>
                <a:sym typeface="Raleway"/>
              </a:rPr>
              <a:t>Accuracy Score</a:t>
            </a:r>
            <a:endParaRPr b="1" sz="1400">
              <a:solidFill>
                <a:schemeClr val="dk1"/>
              </a:solidFill>
              <a:latin typeface="Raleway"/>
              <a:ea typeface="Raleway"/>
              <a:cs typeface="Raleway"/>
              <a:sym typeface="Raleway"/>
            </a:endParaRPr>
          </a:p>
          <a:p>
            <a:pPr indent="0" lvl="0" marL="0" rtl="0" algn="l">
              <a:spcBef>
                <a:spcPts val="1000"/>
              </a:spcBef>
              <a:spcAft>
                <a:spcPts val="1000"/>
              </a:spcAft>
              <a:buNone/>
            </a:pPr>
            <a:r>
              <a:t/>
            </a:r>
            <a:endParaRPr b="1" sz="1400">
              <a:solidFill>
                <a:schemeClr val="dk1"/>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13" name="Shape 213"/>
        <p:cNvGrpSpPr/>
        <p:nvPr/>
      </p:nvGrpSpPr>
      <p:grpSpPr>
        <a:xfrm>
          <a:off x="0" y="0"/>
          <a:ext cx="0" cy="0"/>
          <a:chOff x="0" y="0"/>
          <a:chExt cx="0" cy="0"/>
        </a:xfrm>
      </p:grpSpPr>
      <p:sp>
        <p:nvSpPr>
          <p:cNvPr id="214" name="Google Shape;214;p28"/>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Evaluation-</a:t>
            </a:r>
            <a:r>
              <a:rPr lang="en"/>
              <a:t> </a:t>
            </a:r>
            <a:r>
              <a:rPr lang="en">
                <a:solidFill>
                  <a:schemeClr val="accent5"/>
                </a:solidFill>
              </a:rPr>
              <a:t>Clap Prediction </a:t>
            </a:r>
            <a:endParaRPr sz="1400">
              <a:solidFill>
                <a:schemeClr val="dk1"/>
              </a:solidFill>
            </a:endParaRPr>
          </a:p>
          <a:p>
            <a:pPr indent="0" lvl="0" marL="457200" rtl="0" algn="l">
              <a:lnSpc>
                <a:spcPct val="115000"/>
              </a:lnSpc>
              <a:spcBef>
                <a:spcPts val="1000"/>
              </a:spcBef>
              <a:spcAft>
                <a:spcPts val="0"/>
              </a:spcAft>
              <a:buNone/>
            </a:pPr>
            <a:r>
              <a:t/>
            </a:r>
            <a:endParaRPr b="0" sz="1100">
              <a:solidFill>
                <a:schemeClr val="dk2"/>
              </a:solidFill>
              <a:latin typeface="Open Sans"/>
              <a:ea typeface="Open Sans"/>
              <a:cs typeface="Open Sans"/>
              <a:sym typeface="Open Sans"/>
            </a:endParaRPr>
          </a:p>
        </p:txBody>
      </p:sp>
      <p:pic>
        <p:nvPicPr>
          <p:cNvPr id="215" name="Google Shape;215;p28"/>
          <p:cNvPicPr preferRelativeResize="0"/>
          <p:nvPr/>
        </p:nvPicPr>
        <p:blipFill>
          <a:blip r:embed="rId3">
            <a:alphaModFix/>
          </a:blip>
          <a:stretch>
            <a:fillRect/>
          </a:stretch>
        </p:blipFill>
        <p:spPr>
          <a:xfrm>
            <a:off x="394700" y="1870313"/>
            <a:ext cx="3771900" cy="2771775"/>
          </a:xfrm>
          <a:prstGeom prst="rect">
            <a:avLst/>
          </a:prstGeom>
          <a:noFill/>
          <a:ln>
            <a:noFill/>
          </a:ln>
        </p:spPr>
      </p:pic>
      <p:pic>
        <p:nvPicPr>
          <p:cNvPr id="216" name="Google Shape;216;p28"/>
          <p:cNvPicPr preferRelativeResize="0"/>
          <p:nvPr/>
        </p:nvPicPr>
        <p:blipFill>
          <a:blip r:embed="rId4">
            <a:alphaModFix/>
          </a:blip>
          <a:stretch>
            <a:fillRect/>
          </a:stretch>
        </p:blipFill>
        <p:spPr>
          <a:xfrm>
            <a:off x="4704863" y="1921038"/>
            <a:ext cx="4048125" cy="2771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20" name="Shape 220"/>
        <p:cNvGrpSpPr/>
        <p:nvPr/>
      </p:nvGrpSpPr>
      <p:grpSpPr>
        <a:xfrm>
          <a:off x="0" y="0"/>
          <a:ext cx="0" cy="0"/>
          <a:chOff x="0" y="0"/>
          <a:chExt cx="0" cy="0"/>
        </a:xfrm>
      </p:grpSpPr>
      <p:sp>
        <p:nvSpPr>
          <p:cNvPr id="221" name="Google Shape;221;p29"/>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Evaluation-</a:t>
            </a:r>
            <a:r>
              <a:rPr lang="en"/>
              <a:t> </a:t>
            </a:r>
            <a:r>
              <a:rPr lang="en">
                <a:solidFill>
                  <a:schemeClr val="accent5"/>
                </a:solidFill>
              </a:rPr>
              <a:t>Tag Prediction</a:t>
            </a:r>
            <a:endParaRPr>
              <a:solidFill>
                <a:schemeClr val="accent5"/>
              </a:solidFill>
            </a:endParaRPr>
          </a:p>
          <a:p>
            <a:pPr indent="0" lvl="0" marL="0" rtl="0" algn="l">
              <a:lnSpc>
                <a:spcPct val="115000"/>
              </a:lnSpc>
              <a:spcBef>
                <a:spcPts val="1000"/>
              </a:spcBef>
              <a:spcAft>
                <a:spcPts val="0"/>
              </a:spcAft>
              <a:buNone/>
            </a:pPr>
            <a:r>
              <a:t/>
            </a:r>
            <a:endParaRPr sz="1400">
              <a:solidFill>
                <a:schemeClr val="dk1"/>
              </a:solidFill>
            </a:endParaRPr>
          </a:p>
        </p:txBody>
      </p:sp>
      <p:pic>
        <p:nvPicPr>
          <p:cNvPr id="222" name="Google Shape;222;p29"/>
          <p:cNvPicPr preferRelativeResize="0"/>
          <p:nvPr/>
        </p:nvPicPr>
        <p:blipFill>
          <a:blip r:embed="rId3">
            <a:alphaModFix/>
          </a:blip>
          <a:stretch>
            <a:fillRect/>
          </a:stretch>
        </p:blipFill>
        <p:spPr>
          <a:xfrm>
            <a:off x="283100" y="1875488"/>
            <a:ext cx="3771900" cy="2771775"/>
          </a:xfrm>
          <a:prstGeom prst="rect">
            <a:avLst/>
          </a:prstGeom>
          <a:noFill/>
          <a:ln>
            <a:noFill/>
          </a:ln>
        </p:spPr>
      </p:pic>
      <p:pic>
        <p:nvPicPr>
          <p:cNvPr id="223" name="Google Shape;223;p29"/>
          <p:cNvPicPr preferRelativeResize="0"/>
          <p:nvPr/>
        </p:nvPicPr>
        <p:blipFill>
          <a:blip r:embed="rId4">
            <a:alphaModFix/>
          </a:blip>
          <a:stretch>
            <a:fillRect/>
          </a:stretch>
        </p:blipFill>
        <p:spPr>
          <a:xfrm>
            <a:off x="4698725" y="1875488"/>
            <a:ext cx="3771900" cy="2771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27" name="Shape 227"/>
        <p:cNvGrpSpPr/>
        <p:nvPr/>
      </p:nvGrpSpPr>
      <p:grpSpPr>
        <a:xfrm>
          <a:off x="0" y="0"/>
          <a:ext cx="0" cy="0"/>
          <a:chOff x="0" y="0"/>
          <a:chExt cx="0" cy="0"/>
        </a:xfrm>
      </p:grpSpPr>
      <p:sp>
        <p:nvSpPr>
          <p:cNvPr id="228" name="Google Shape;228;p30"/>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Evaluation-</a:t>
            </a:r>
            <a:r>
              <a:rPr lang="en"/>
              <a:t> </a:t>
            </a:r>
            <a:r>
              <a:rPr lang="en">
                <a:solidFill>
                  <a:schemeClr val="accent5"/>
                </a:solidFill>
              </a:rPr>
              <a:t>Word Prediction</a:t>
            </a:r>
            <a:endParaRPr>
              <a:solidFill>
                <a:schemeClr val="accent5"/>
              </a:solidFill>
            </a:endParaRPr>
          </a:p>
          <a:p>
            <a:pPr indent="0" lvl="0" marL="0" rtl="0" algn="l">
              <a:lnSpc>
                <a:spcPct val="115000"/>
              </a:lnSpc>
              <a:spcBef>
                <a:spcPts val="1000"/>
              </a:spcBef>
              <a:spcAft>
                <a:spcPts val="0"/>
              </a:spcAft>
              <a:buNone/>
            </a:pPr>
            <a:r>
              <a:t/>
            </a:r>
            <a:endParaRPr sz="1400">
              <a:solidFill>
                <a:schemeClr val="dk1"/>
              </a:solidFill>
            </a:endParaRPr>
          </a:p>
        </p:txBody>
      </p:sp>
      <p:pic>
        <p:nvPicPr>
          <p:cNvPr id="229" name="Google Shape;229;p30"/>
          <p:cNvPicPr preferRelativeResize="0"/>
          <p:nvPr/>
        </p:nvPicPr>
        <p:blipFill>
          <a:blip r:embed="rId3">
            <a:alphaModFix/>
          </a:blip>
          <a:stretch>
            <a:fillRect/>
          </a:stretch>
        </p:blipFill>
        <p:spPr>
          <a:xfrm>
            <a:off x="283100" y="1906163"/>
            <a:ext cx="3924300" cy="2771775"/>
          </a:xfrm>
          <a:prstGeom prst="rect">
            <a:avLst/>
          </a:prstGeom>
          <a:noFill/>
          <a:ln>
            <a:noFill/>
          </a:ln>
        </p:spPr>
      </p:pic>
      <p:pic>
        <p:nvPicPr>
          <p:cNvPr id="230" name="Google Shape;230;p30"/>
          <p:cNvPicPr preferRelativeResize="0"/>
          <p:nvPr/>
        </p:nvPicPr>
        <p:blipFill>
          <a:blip r:embed="rId4">
            <a:alphaModFix/>
          </a:blip>
          <a:stretch>
            <a:fillRect/>
          </a:stretch>
        </p:blipFill>
        <p:spPr>
          <a:xfrm>
            <a:off x="4457213" y="2315738"/>
            <a:ext cx="4448175" cy="1952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pic>
        <p:nvPicPr>
          <p:cNvPr id="235" name="Google Shape;235;p31"/>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236" name="Google Shape;236;p31"/>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a:p>
            <a:pPr indent="0" lvl="0" marL="0" rtl="0" algn="l">
              <a:spcBef>
                <a:spcPts val="0"/>
              </a:spcBef>
              <a:spcAft>
                <a:spcPts val="0"/>
              </a:spcAft>
              <a:buNone/>
            </a:pPr>
            <a:r>
              <a:rPr lang="en">
                <a:solidFill>
                  <a:schemeClr val="dk1"/>
                </a:solidFill>
              </a:rPr>
              <a:t>Question?</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80" name="Shape 80"/>
        <p:cNvGrpSpPr/>
        <p:nvPr/>
      </p:nvGrpSpPr>
      <p:grpSpPr>
        <a:xfrm>
          <a:off x="0" y="0"/>
          <a:ext cx="0" cy="0"/>
          <a:chOff x="0" y="0"/>
          <a:chExt cx="0" cy="0"/>
        </a:xfrm>
      </p:grpSpPr>
      <p:sp>
        <p:nvSpPr>
          <p:cNvPr id="81" name="Google Shape;81;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Overview</a:t>
            </a:r>
            <a:endParaRPr sz="2400"/>
          </a:p>
        </p:txBody>
      </p:sp>
      <p:sp>
        <p:nvSpPr>
          <p:cNvPr id="82" name="Google Shape;82;p14"/>
          <p:cNvSpPr txBox="1"/>
          <p:nvPr>
            <p:ph idx="4294967295" type="title"/>
          </p:nvPr>
        </p:nvSpPr>
        <p:spPr>
          <a:xfrm>
            <a:off x="535775" y="1480150"/>
            <a:ext cx="5197200" cy="223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solidFill>
                  <a:srgbClr val="434343"/>
                </a:solidFill>
                <a:latin typeface="Lato"/>
                <a:ea typeface="Lato"/>
                <a:cs typeface="Lato"/>
                <a:sym typeface="Lato"/>
              </a:rPr>
              <a:t>Medium is one of the best places for worlds most insightful writers, masterminds, and storytellers to present the smartest takes on topics that matter. One can always find fresh thinking and unique perspectives on Medium.</a:t>
            </a:r>
            <a:endParaRPr b="0" sz="1800">
              <a:solidFill>
                <a:srgbClr val="434343"/>
              </a:solidFill>
              <a:latin typeface="Lato"/>
              <a:ea typeface="Lato"/>
              <a:cs typeface="Lato"/>
              <a:sym typeface="Lato"/>
            </a:endParaRPr>
          </a:p>
          <a:p>
            <a:pPr indent="0" lvl="0" marL="0" rtl="0" algn="l">
              <a:lnSpc>
                <a:spcPct val="115000"/>
              </a:lnSpc>
              <a:spcBef>
                <a:spcPts val="1600"/>
              </a:spcBef>
              <a:spcAft>
                <a:spcPts val="1600"/>
              </a:spcAft>
              <a:buNone/>
            </a:pPr>
            <a:r>
              <a:rPr b="0" lang="en" sz="1800">
                <a:solidFill>
                  <a:srgbClr val="434343"/>
                </a:solidFill>
                <a:latin typeface="Lato"/>
                <a:ea typeface="Lato"/>
                <a:cs typeface="Lato"/>
                <a:sym typeface="Lato"/>
              </a:rPr>
              <a:t>The scope of our project is to help users write effective posts  and give insights about a post before even publishing it.</a:t>
            </a:r>
            <a:endParaRPr b="0" sz="1800">
              <a:solidFill>
                <a:srgbClr val="434343"/>
              </a:solidFill>
              <a:latin typeface="Lato"/>
              <a:ea typeface="Lato"/>
              <a:cs typeface="Lato"/>
              <a:sym typeface="Lato"/>
            </a:endParaRPr>
          </a:p>
        </p:txBody>
      </p:sp>
      <p:pic>
        <p:nvPicPr>
          <p:cNvPr id="83" name="Google Shape;83;p14"/>
          <p:cNvPicPr preferRelativeResize="0"/>
          <p:nvPr/>
        </p:nvPicPr>
        <p:blipFill rotWithShape="1">
          <a:blip r:embed="rId3">
            <a:alphaModFix/>
          </a:blip>
          <a:srcRect b="0" l="79" r="79" t="0"/>
          <a:stretch/>
        </p:blipFill>
        <p:spPr>
          <a:xfrm>
            <a:off x="5954625" y="1852852"/>
            <a:ext cx="2742999" cy="1437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5"/>
          <p:cNvPicPr preferRelativeResize="0"/>
          <p:nvPr/>
        </p:nvPicPr>
        <p:blipFill>
          <a:blip r:embed="rId3">
            <a:alphaModFix/>
          </a:blip>
          <a:stretch>
            <a:fillRect/>
          </a:stretch>
        </p:blipFill>
        <p:spPr>
          <a:xfrm>
            <a:off x="133775" y="0"/>
            <a:ext cx="8876461"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6"/>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Dataset</a:t>
            </a:r>
            <a:endParaRPr sz="2400"/>
          </a:p>
        </p:txBody>
      </p:sp>
      <p:sp>
        <p:nvSpPr>
          <p:cNvPr id="94" name="Google Shape;94;p16"/>
          <p:cNvSpPr txBox="1"/>
          <p:nvPr>
            <p:ph idx="4294967295" type="title"/>
          </p:nvPr>
        </p:nvSpPr>
        <p:spPr>
          <a:xfrm>
            <a:off x="535775" y="1480150"/>
            <a:ext cx="8199000" cy="223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solidFill>
                  <a:srgbClr val="434343"/>
                </a:solidFill>
                <a:latin typeface="Lato"/>
                <a:ea typeface="Lato"/>
                <a:cs typeface="Lato"/>
                <a:sym typeface="Lato"/>
              </a:rPr>
              <a:t>There are 280K medium articles tagged as tagged AI, Machine Learning, Data Science or Artificial Intelligenc</a:t>
            </a:r>
            <a:r>
              <a:rPr b="0" lang="en" sz="1800">
                <a:solidFill>
                  <a:srgbClr val="434343"/>
                </a:solidFill>
                <a:latin typeface="Lato"/>
                <a:ea typeface="Lato"/>
                <a:cs typeface="Lato"/>
                <a:sym typeface="Lato"/>
              </a:rPr>
              <a:t>e</a:t>
            </a:r>
            <a:r>
              <a:rPr b="0" lang="en" sz="1800">
                <a:solidFill>
                  <a:srgbClr val="434343"/>
                </a:solidFill>
                <a:latin typeface="Lato"/>
                <a:ea typeface="Lato"/>
                <a:cs typeface="Lato"/>
                <a:sym typeface="Lato"/>
              </a:rPr>
              <a:t>. Each article has 132 columns.</a:t>
            </a:r>
            <a:endParaRPr b="0" sz="1800">
              <a:solidFill>
                <a:srgbClr val="434343"/>
              </a:solidFill>
              <a:latin typeface="Lato"/>
              <a:ea typeface="Lato"/>
              <a:cs typeface="Lato"/>
              <a:sym typeface="Lato"/>
            </a:endParaRPr>
          </a:p>
          <a:p>
            <a:pPr indent="-342900" lvl="0" marL="457200" rtl="0" algn="just">
              <a:lnSpc>
                <a:spcPct val="130000"/>
              </a:lnSpc>
              <a:spcBef>
                <a:spcPts val="1000"/>
              </a:spcBef>
              <a:spcAft>
                <a:spcPts val="0"/>
              </a:spcAft>
              <a:buClr>
                <a:srgbClr val="434343"/>
              </a:buClr>
              <a:buSzPts val="1800"/>
              <a:buFont typeface="Lato"/>
              <a:buChar char="●"/>
            </a:pPr>
            <a:r>
              <a:rPr b="0" lang="en" sz="1800">
                <a:solidFill>
                  <a:srgbClr val="434343"/>
                </a:solidFill>
                <a:latin typeface="Lato"/>
                <a:ea typeface="Lato"/>
                <a:cs typeface="Lato"/>
                <a:sym typeface="Lato"/>
              </a:rPr>
              <a:t>postId : Unique identifier of the post</a:t>
            </a:r>
            <a:endParaRPr b="0" sz="1800">
              <a:solidFill>
                <a:srgbClr val="434343"/>
              </a:solidFill>
              <a:latin typeface="Lato"/>
              <a:ea typeface="Lato"/>
              <a:cs typeface="Lato"/>
              <a:sym typeface="Lato"/>
            </a:endParaRPr>
          </a:p>
          <a:p>
            <a:pPr indent="-342900" lvl="0" marL="457200" rtl="0" algn="just">
              <a:lnSpc>
                <a:spcPct val="130000"/>
              </a:lnSpc>
              <a:spcBef>
                <a:spcPts val="0"/>
              </a:spcBef>
              <a:spcAft>
                <a:spcPts val="0"/>
              </a:spcAft>
              <a:buClr>
                <a:srgbClr val="434343"/>
              </a:buClr>
              <a:buSzPts val="1800"/>
              <a:buFont typeface="Lato"/>
              <a:buChar char="●"/>
            </a:pPr>
            <a:r>
              <a:rPr b="0" lang="en" sz="1800">
                <a:solidFill>
                  <a:srgbClr val="434343"/>
                </a:solidFill>
                <a:latin typeface="Lato"/>
                <a:ea typeface="Lato"/>
                <a:cs typeface="Lato"/>
                <a:sym typeface="Lato"/>
              </a:rPr>
              <a:t>text : Content of the post</a:t>
            </a:r>
            <a:endParaRPr b="0" sz="1800">
              <a:solidFill>
                <a:srgbClr val="434343"/>
              </a:solidFill>
              <a:latin typeface="Lato"/>
              <a:ea typeface="Lato"/>
              <a:cs typeface="Lato"/>
              <a:sym typeface="Lato"/>
            </a:endParaRPr>
          </a:p>
          <a:p>
            <a:pPr indent="-342900" lvl="0" marL="457200" rtl="0" algn="just">
              <a:lnSpc>
                <a:spcPct val="130000"/>
              </a:lnSpc>
              <a:spcBef>
                <a:spcPts val="0"/>
              </a:spcBef>
              <a:spcAft>
                <a:spcPts val="0"/>
              </a:spcAft>
              <a:buClr>
                <a:srgbClr val="434343"/>
              </a:buClr>
              <a:buSzPts val="1800"/>
              <a:buFont typeface="Lato"/>
              <a:buChar char="●"/>
            </a:pPr>
            <a:r>
              <a:rPr b="0" lang="en" sz="1800">
                <a:solidFill>
                  <a:srgbClr val="434343"/>
                </a:solidFill>
                <a:latin typeface="Lato"/>
                <a:ea typeface="Lato"/>
                <a:cs typeface="Lato"/>
                <a:sym typeface="Lato"/>
              </a:rPr>
              <a:t>wordCount : Number of words in the post</a:t>
            </a:r>
            <a:endParaRPr b="0" sz="1800">
              <a:solidFill>
                <a:srgbClr val="434343"/>
              </a:solidFill>
              <a:latin typeface="Lato"/>
              <a:ea typeface="Lato"/>
              <a:cs typeface="Lato"/>
              <a:sym typeface="Lato"/>
            </a:endParaRPr>
          </a:p>
          <a:p>
            <a:pPr indent="-342900" lvl="0" marL="457200" rtl="0" algn="just">
              <a:lnSpc>
                <a:spcPct val="130000"/>
              </a:lnSpc>
              <a:spcBef>
                <a:spcPts val="0"/>
              </a:spcBef>
              <a:spcAft>
                <a:spcPts val="0"/>
              </a:spcAft>
              <a:buClr>
                <a:srgbClr val="434343"/>
              </a:buClr>
              <a:buSzPts val="1800"/>
              <a:buFont typeface="Lato"/>
              <a:buChar char="●"/>
            </a:pPr>
            <a:r>
              <a:rPr b="0" lang="en" sz="1800">
                <a:solidFill>
                  <a:srgbClr val="434343"/>
                </a:solidFill>
                <a:latin typeface="Lato"/>
                <a:ea typeface="Lato"/>
                <a:cs typeface="Lato"/>
                <a:sym typeface="Lato"/>
              </a:rPr>
              <a:t>Title : Title of the post</a:t>
            </a:r>
            <a:endParaRPr b="0" sz="1800">
              <a:solidFill>
                <a:srgbClr val="434343"/>
              </a:solidFill>
              <a:latin typeface="Lato"/>
              <a:ea typeface="Lato"/>
              <a:cs typeface="Lato"/>
              <a:sym typeface="Lato"/>
            </a:endParaRPr>
          </a:p>
          <a:p>
            <a:pPr indent="-342900" lvl="0" marL="457200" rtl="0" algn="just">
              <a:lnSpc>
                <a:spcPct val="130000"/>
              </a:lnSpc>
              <a:spcBef>
                <a:spcPts val="0"/>
              </a:spcBef>
              <a:spcAft>
                <a:spcPts val="0"/>
              </a:spcAft>
              <a:buClr>
                <a:srgbClr val="434343"/>
              </a:buClr>
              <a:buSzPts val="1800"/>
              <a:buFont typeface="Lato"/>
              <a:buChar char="●"/>
            </a:pPr>
            <a:r>
              <a:rPr b="0" lang="en" sz="1800">
                <a:solidFill>
                  <a:srgbClr val="434343"/>
                </a:solidFill>
                <a:latin typeface="Lato"/>
                <a:ea typeface="Lato"/>
                <a:cs typeface="Lato"/>
                <a:sym typeface="Lato"/>
              </a:rPr>
              <a:t>readingTime : What is the time taken on average to read this article </a:t>
            </a:r>
            <a:endParaRPr b="0" sz="1800">
              <a:solidFill>
                <a:srgbClr val="434343"/>
              </a:solidFill>
              <a:latin typeface="Lato"/>
              <a:ea typeface="Lato"/>
              <a:cs typeface="Lato"/>
              <a:sym typeface="Lato"/>
            </a:endParaRPr>
          </a:p>
          <a:p>
            <a:pPr indent="-342900" lvl="0" marL="457200" rtl="0" algn="just">
              <a:lnSpc>
                <a:spcPct val="130000"/>
              </a:lnSpc>
              <a:spcBef>
                <a:spcPts val="0"/>
              </a:spcBef>
              <a:spcAft>
                <a:spcPts val="0"/>
              </a:spcAft>
              <a:buClr>
                <a:srgbClr val="434343"/>
              </a:buClr>
              <a:buSzPts val="1800"/>
              <a:buFont typeface="Lato"/>
              <a:buChar char="●"/>
            </a:pPr>
            <a:r>
              <a:rPr b="0" lang="en" sz="1800">
                <a:solidFill>
                  <a:srgbClr val="434343"/>
                </a:solidFill>
                <a:latin typeface="Lato"/>
                <a:ea typeface="Lato"/>
                <a:cs typeface="Lato"/>
                <a:sym typeface="Lato"/>
              </a:rPr>
              <a:t>totalClapCount : Number of claps associated with the post</a:t>
            </a:r>
            <a:endParaRPr b="0" sz="1800">
              <a:solidFill>
                <a:srgbClr val="434343"/>
              </a:solidFill>
              <a:latin typeface="Lato"/>
              <a:ea typeface="Lato"/>
              <a:cs typeface="Lato"/>
              <a:sym typeface="Lato"/>
            </a:endParaRPr>
          </a:p>
          <a:p>
            <a:pPr indent="-342900" lvl="0" marL="457200" rtl="0" algn="just">
              <a:lnSpc>
                <a:spcPct val="130000"/>
              </a:lnSpc>
              <a:spcBef>
                <a:spcPts val="0"/>
              </a:spcBef>
              <a:spcAft>
                <a:spcPts val="0"/>
              </a:spcAft>
              <a:buClr>
                <a:srgbClr val="434343"/>
              </a:buClr>
              <a:buSzPts val="1800"/>
              <a:buFont typeface="Lato"/>
              <a:buChar char="●"/>
            </a:pPr>
            <a:r>
              <a:rPr b="0" lang="en" sz="1800">
                <a:solidFill>
                  <a:srgbClr val="434343"/>
                </a:solidFill>
                <a:latin typeface="Lato"/>
                <a:ea typeface="Lato"/>
                <a:cs typeface="Lato"/>
                <a:sym typeface="Lato"/>
              </a:rPr>
              <a:t>etc</a:t>
            </a:r>
            <a:endParaRPr b="0" sz="1800">
              <a:solidFill>
                <a:srgbClr val="434343"/>
              </a:solidFill>
              <a:latin typeface="Lato"/>
              <a:ea typeface="Lato"/>
              <a:cs typeface="Lato"/>
              <a:sym typeface="Lato"/>
            </a:endParaRPr>
          </a:p>
          <a:p>
            <a:pPr indent="0" lvl="0" marL="0" rtl="0" algn="l">
              <a:lnSpc>
                <a:spcPct val="115000"/>
              </a:lnSpc>
              <a:spcBef>
                <a:spcPts val="0"/>
              </a:spcBef>
              <a:spcAft>
                <a:spcPts val="1600"/>
              </a:spcAft>
              <a:buNone/>
            </a:pPr>
            <a:r>
              <a:t/>
            </a:r>
            <a:endParaRPr b="0" sz="1800">
              <a:solidFill>
                <a:srgbClr val="434343"/>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7"/>
          <p:cNvSpPr txBox="1"/>
          <p:nvPr>
            <p:ph type="title"/>
          </p:nvPr>
        </p:nvSpPr>
        <p:spPr>
          <a:xfrm>
            <a:off x="283100" y="712150"/>
            <a:ext cx="6183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1</a:t>
            </a:r>
            <a:endParaRPr/>
          </a:p>
          <a:p>
            <a:pPr indent="0" lvl="0" marL="0" rtl="0" algn="l">
              <a:spcBef>
                <a:spcPts val="0"/>
              </a:spcBef>
              <a:spcAft>
                <a:spcPts val="0"/>
              </a:spcAft>
              <a:buNone/>
            </a:pPr>
            <a:r>
              <a:rPr lang="en">
                <a:solidFill>
                  <a:schemeClr val="accent5"/>
                </a:solidFill>
              </a:rPr>
              <a:t>Assisting Users to Write Effective Articles</a:t>
            </a:r>
            <a:endParaRPr>
              <a:solidFill>
                <a:schemeClr val="accent5"/>
              </a:solidFill>
            </a:endParaRPr>
          </a:p>
        </p:txBody>
      </p:sp>
      <p:pic>
        <p:nvPicPr>
          <p:cNvPr id="100" name="Google Shape;100;p17"/>
          <p:cNvPicPr preferRelativeResize="0"/>
          <p:nvPr/>
        </p:nvPicPr>
        <p:blipFill>
          <a:blip r:embed="rId3">
            <a:alphaModFix/>
          </a:blip>
          <a:stretch>
            <a:fillRect/>
          </a:stretch>
        </p:blipFill>
        <p:spPr>
          <a:xfrm>
            <a:off x="6592148" y="1770363"/>
            <a:ext cx="1858775" cy="16027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283100" y="712150"/>
            <a:ext cx="52791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2</a:t>
            </a:r>
            <a:endParaRPr/>
          </a:p>
          <a:p>
            <a:pPr indent="0" lvl="0" marL="0" rtl="0" algn="l">
              <a:spcBef>
                <a:spcPts val="0"/>
              </a:spcBef>
              <a:spcAft>
                <a:spcPts val="0"/>
              </a:spcAft>
              <a:buNone/>
            </a:pPr>
            <a:r>
              <a:rPr lang="en">
                <a:solidFill>
                  <a:schemeClr val="accent5"/>
                </a:solidFill>
              </a:rPr>
              <a:t>Help Users to Generate Tags</a:t>
            </a:r>
            <a:endParaRPr>
              <a:solidFill>
                <a:schemeClr val="accent5"/>
              </a:solidFill>
            </a:endParaRPr>
          </a:p>
        </p:txBody>
      </p:sp>
      <p:pic>
        <p:nvPicPr>
          <p:cNvPr id="106" name="Google Shape;106;p18"/>
          <p:cNvPicPr preferRelativeResize="0"/>
          <p:nvPr/>
        </p:nvPicPr>
        <p:blipFill>
          <a:blip r:embed="rId3">
            <a:alphaModFix/>
          </a:blip>
          <a:stretch>
            <a:fillRect/>
          </a:stretch>
        </p:blipFill>
        <p:spPr>
          <a:xfrm>
            <a:off x="5562200" y="1718774"/>
            <a:ext cx="3197000" cy="1822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283100" y="712150"/>
            <a:ext cx="49368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3</a:t>
            </a:r>
            <a:endParaRPr/>
          </a:p>
          <a:p>
            <a:pPr indent="0" lvl="0" marL="0" rtl="0" algn="l">
              <a:spcBef>
                <a:spcPts val="0"/>
              </a:spcBef>
              <a:spcAft>
                <a:spcPts val="0"/>
              </a:spcAft>
              <a:buNone/>
            </a:pPr>
            <a:r>
              <a:rPr lang="en">
                <a:solidFill>
                  <a:schemeClr val="accent5"/>
                </a:solidFill>
              </a:rPr>
              <a:t>Predictive Keyboard for Writing Articles</a:t>
            </a:r>
            <a:endParaRPr>
              <a:solidFill>
                <a:schemeClr val="accent5"/>
              </a:solidFill>
            </a:endParaRPr>
          </a:p>
        </p:txBody>
      </p:sp>
      <p:pic>
        <p:nvPicPr>
          <p:cNvPr id="112" name="Google Shape;112;p19"/>
          <p:cNvPicPr preferRelativeResize="0"/>
          <p:nvPr/>
        </p:nvPicPr>
        <p:blipFill>
          <a:blip r:embed="rId3">
            <a:alphaModFix/>
          </a:blip>
          <a:stretch>
            <a:fillRect/>
          </a:stretch>
        </p:blipFill>
        <p:spPr>
          <a:xfrm>
            <a:off x="5431500" y="1640525"/>
            <a:ext cx="3282674" cy="1978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16" name="Shape 116"/>
        <p:cNvGrpSpPr/>
        <p:nvPr/>
      </p:nvGrpSpPr>
      <p:grpSpPr>
        <a:xfrm>
          <a:off x="0" y="0"/>
          <a:ext cx="0" cy="0"/>
          <a:chOff x="0" y="0"/>
          <a:chExt cx="0" cy="0"/>
        </a:xfrm>
      </p:grpSpPr>
      <p:sp>
        <p:nvSpPr>
          <p:cNvPr id="117" name="Google Shape;117;p20"/>
          <p:cNvSpPr txBox="1"/>
          <p:nvPr>
            <p:ph idx="4294967295" type="title"/>
          </p:nvPr>
        </p:nvSpPr>
        <p:spPr>
          <a:xfrm>
            <a:off x="348675" y="179700"/>
            <a:ext cx="5197200" cy="69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lt1"/>
                </a:solidFill>
              </a:rPr>
              <a:t>Architecture</a:t>
            </a:r>
            <a:endParaRPr sz="2400">
              <a:solidFill>
                <a:schemeClr val="lt1"/>
              </a:solidFill>
            </a:endParaRPr>
          </a:p>
        </p:txBody>
      </p:sp>
      <p:pic>
        <p:nvPicPr>
          <p:cNvPr id="118" name="Google Shape;118;p20"/>
          <p:cNvPicPr preferRelativeResize="0"/>
          <p:nvPr/>
        </p:nvPicPr>
        <p:blipFill>
          <a:blip r:embed="rId3">
            <a:alphaModFix/>
          </a:blip>
          <a:stretch>
            <a:fillRect/>
          </a:stretch>
        </p:blipFill>
        <p:spPr>
          <a:xfrm>
            <a:off x="4126200" y="680913"/>
            <a:ext cx="752475" cy="752475"/>
          </a:xfrm>
          <a:prstGeom prst="rect">
            <a:avLst/>
          </a:prstGeom>
          <a:noFill/>
          <a:ln>
            <a:noFill/>
          </a:ln>
        </p:spPr>
      </p:pic>
      <p:pic>
        <p:nvPicPr>
          <p:cNvPr id="119" name="Google Shape;119;p20"/>
          <p:cNvPicPr preferRelativeResize="0"/>
          <p:nvPr/>
        </p:nvPicPr>
        <p:blipFill>
          <a:blip r:embed="rId4">
            <a:alphaModFix/>
          </a:blip>
          <a:stretch>
            <a:fillRect/>
          </a:stretch>
        </p:blipFill>
        <p:spPr>
          <a:xfrm>
            <a:off x="4126188" y="1211738"/>
            <a:ext cx="1028900" cy="498675"/>
          </a:xfrm>
          <a:prstGeom prst="rect">
            <a:avLst/>
          </a:prstGeom>
          <a:noFill/>
          <a:ln>
            <a:noFill/>
          </a:ln>
        </p:spPr>
      </p:pic>
      <p:pic>
        <p:nvPicPr>
          <p:cNvPr id="120" name="Google Shape;120;p20"/>
          <p:cNvPicPr preferRelativeResize="0"/>
          <p:nvPr/>
        </p:nvPicPr>
        <p:blipFill>
          <a:blip r:embed="rId5">
            <a:alphaModFix/>
          </a:blip>
          <a:stretch>
            <a:fillRect/>
          </a:stretch>
        </p:blipFill>
        <p:spPr>
          <a:xfrm>
            <a:off x="4411950" y="1601475"/>
            <a:ext cx="180975" cy="361950"/>
          </a:xfrm>
          <a:prstGeom prst="rect">
            <a:avLst/>
          </a:prstGeom>
          <a:noFill/>
          <a:ln>
            <a:noFill/>
          </a:ln>
        </p:spPr>
      </p:pic>
      <p:pic>
        <p:nvPicPr>
          <p:cNvPr id="121" name="Google Shape;121;p20"/>
          <p:cNvPicPr preferRelativeResize="0"/>
          <p:nvPr/>
        </p:nvPicPr>
        <p:blipFill>
          <a:blip r:embed="rId6">
            <a:alphaModFix/>
          </a:blip>
          <a:stretch>
            <a:fillRect/>
          </a:stretch>
        </p:blipFill>
        <p:spPr>
          <a:xfrm>
            <a:off x="3439000" y="1874675"/>
            <a:ext cx="2207500" cy="1263000"/>
          </a:xfrm>
          <a:prstGeom prst="rect">
            <a:avLst/>
          </a:prstGeom>
          <a:noFill/>
          <a:ln>
            <a:noFill/>
          </a:ln>
        </p:spPr>
      </p:pic>
      <p:pic>
        <p:nvPicPr>
          <p:cNvPr id="122" name="Google Shape;122;p20"/>
          <p:cNvPicPr preferRelativeResize="0"/>
          <p:nvPr/>
        </p:nvPicPr>
        <p:blipFill>
          <a:blip r:embed="rId7">
            <a:alphaModFix/>
          </a:blip>
          <a:stretch>
            <a:fillRect/>
          </a:stretch>
        </p:blipFill>
        <p:spPr>
          <a:xfrm>
            <a:off x="3439000" y="3368325"/>
            <a:ext cx="1189950" cy="1005799"/>
          </a:xfrm>
          <a:prstGeom prst="rect">
            <a:avLst/>
          </a:prstGeom>
          <a:noFill/>
          <a:ln>
            <a:noFill/>
          </a:ln>
        </p:spPr>
      </p:pic>
      <p:pic>
        <p:nvPicPr>
          <p:cNvPr id="123" name="Google Shape;123;p20"/>
          <p:cNvPicPr preferRelativeResize="0"/>
          <p:nvPr/>
        </p:nvPicPr>
        <p:blipFill>
          <a:blip r:embed="rId8">
            <a:alphaModFix/>
          </a:blip>
          <a:stretch>
            <a:fillRect/>
          </a:stretch>
        </p:blipFill>
        <p:spPr>
          <a:xfrm>
            <a:off x="4592925" y="3368075"/>
            <a:ext cx="1112073" cy="1005800"/>
          </a:xfrm>
          <a:prstGeom prst="rect">
            <a:avLst/>
          </a:prstGeom>
          <a:noFill/>
          <a:ln>
            <a:noFill/>
          </a:ln>
        </p:spPr>
      </p:pic>
      <p:pic>
        <p:nvPicPr>
          <p:cNvPr id="124" name="Google Shape;124;p20"/>
          <p:cNvPicPr preferRelativeResize="0"/>
          <p:nvPr/>
        </p:nvPicPr>
        <p:blipFill>
          <a:blip r:embed="rId9">
            <a:alphaModFix/>
          </a:blip>
          <a:stretch>
            <a:fillRect/>
          </a:stretch>
        </p:blipFill>
        <p:spPr>
          <a:xfrm>
            <a:off x="3528913" y="4374125"/>
            <a:ext cx="2223450" cy="695400"/>
          </a:xfrm>
          <a:prstGeom prst="rect">
            <a:avLst/>
          </a:prstGeom>
          <a:noFill/>
          <a:ln>
            <a:noFill/>
          </a:ln>
        </p:spPr>
      </p:pic>
      <p:pic>
        <p:nvPicPr>
          <p:cNvPr id="125" name="Google Shape;125;p20"/>
          <p:cNvPicPr preferRelativeResize="0"/>
          <p:nvPr/>
        </p:nvPicPr>
        <p:blipFill>
          <a:blip r:embed="rId10">
            <a:alphaModFix/>
          </a:blip>
          <a:stretch>
            <a:fillRect/>
          </a:stretch>
        </p:blipFill>
        <p:spPr>
          <a:xfrm>
            <a:off x="4013575" y="3826475"/>
            <a:ext cx="579343" cy="498675"/>
          </a:xfrm>
          <a:prstGeom prst="rect">
            <a:avLst/>
          </a:prstGeom>
          <a:noFill/>
          <a:ln>
            <a:noFill/>
          </a:ln>
        </p:spPr>
      </p:pic>
      <p:pic>
        <p:nvPicPr>
          <p:cNvPr id="126" name="Google Shape;126;p20"/>
          <p:cNvPicPr preferRelativeResize="0"/>
          <p:nvPr/>
        </p:nvPicPr>
        <p:blipFill>
          <a:blip r:embed="rId11">
            <a:alphaModFix/>
          </a:blip>
          <a:stretch>
            <a:fillRect/>
          </a:stretch>
        </p:blipFill>
        <p:spPr>
          <a:xfrm>
            <a:off x="4668889" y="3826475"/>
            <a:ext cx="876980" cy="498675"/>
          </a:xfrm>
          <a:prstGeom prst="rect">
            <a:avLst/>
          </a:prstGeom>
          <a:noFill/>
          <a:ln>
            <a:noFill/>
          </a:ln>
        </p:spPr>
      </p:pic>
      <p:pic>
        <p:nvPicPr>
          <p:cNvPr id="127" name="Google Shape;127;p20"/>
          <p:cNvPicPr preferRelativeResize="0"/>
          <p:nvPr/>
        </p:nvPicPr>
        <p:blipFill>
          <a:blip r:embed="rId12">
            <a:alphaModFix/>
          </a:blip>
          <a:stretch>
            <a:fillRect/>
          </a:stretch>
        </p:blipFill>
        <p:spPr>
          <a:xfrm>
            <a:off x="3808332" y="4604773"/>
            <a:ext cx="1664625" cy="407777"/>
          </a:xfrm>
          <a:prstGeom prst="rect">
            <a:avLst/>
          </a:prstGeom>
          <a:noFill/>
          <a:ln>
            <a:noFill/>
          </a:ln>
        </p:spPr>
      </p:pic>
      <p:pic>
        <p:nvPicPr>
          <p:cNvPr id="128" name="Google Shape;128;p20"/>
          <p:cNvPicPr preferRelativeResize="0"/>
          <p:nvPr/>
        </p:nvPicPr>
        <p:blipFill>
          <a:blip r:embed="rId13">
            <a:alphaModFix/>
          </a:blip>
          <a:stretch>
            <a:fillRect/>
          </a:stretch>
        </p:blipFill>
        <p:spPr>
          <a:xfrm>
            <a:off x="4438738" y="3059875"/>
            <a:ext cx="127400" cy="308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2" name="Shape 132"/>
        <p:cNvGrpSpPr/>
        <p:nvPr/>
      </p:nvGrpSpPr>
      <p:grpSpPr>
        <a:xfrm>
          <a:off x="0" y="0"/>
          <a:ext cx="0" cy="0"/>
          <a:chOff x="0" y="0"/>
          <a:chExt cx="0" cy="0"/>
        </a:xfrm>
      </p:grpSpPr>
      <p:pic>
        <p:nvPicPr>
          <p:cNvPr id="133" name="Google Shape;133;p21"/>
          <p:cNvPicPr preferRelativeResize="0"/>
          <p:nvPr/>
        </p:nvPicPr>
        <p:blipFill>
          <a:blip r:embed="rId3">
            <a:alphaModFix/>
          </a:blip>
          <a:stretch>
            <a:fillRect/>
          </a:stretch>
        </p:blipFill>
        <p:spPr>
          <a:xfrm>
            <a:off x="2932063" y="0"/>
            <a:ext cx="1600200" cy="1352550"/>
          </a:xfrm>
          <a:prstGeom prst="rect">
            <a:avLst/>
          </a:prstGeom>
          <a:noFill/>
          <a:ln>
            <a:noFill/>
          </a:ln>
        </p:spPr>
      </p:pic>
      <p:pic>
        <p:nvPicPr>
          <p:cNvPr id="134" name="Google Shape;134;p21"/>
          <p:cNvPicPr preferRelativeResize="0"/>
          <p:nvPr/>
        </p:nvPicPr>
        <p:blipFill>
          <a:blip r:embed="rId4">
            <a:alphaModFix/>
          </a:blip>
          <a:stretch>
            <a:fillRect/>
          </a:stretch>
        </p:blipFill>
        <p:spPr>
          <a:xfrm>
            <a:off x="4493513" y="0"/>
            <a:ext cx="1495425" cy="1352550"/>
          </a:xfrm>
          <a:prstGeom prst="rect">
            <a:avLst/>
          </a:prstGeom>
          <a:noFill/>
          <a:ln>
            <a:noFill/>
          </a:ln>
        </p:spPr>
      </p:pic>
      <p:pic>
        <p:nvPicPr>
          <p:cNvPr id="135" name="Google Shape;135;p21"/>
          <p:cNvPicPr preferRelativeResize="0"/>
          <p:nvPr/>
        </p:nvPicPr>
        <p:blipFill>
          <a:blip r:embed="rId5">
            <a:alphaModFix/>
          </a:blip>
          <a:stretch>
            <a:fillRect/>
          </a:stretch>
        </p:blipFill>
        <p:spPr>
          <a:xfrm>
            <a:off x="2988575" y="1352550"/>
            <a:ext cx="3000375" cy="1066800"/>
          </a:xfrm>
          <a:prstGeom prst="rect">
            <a:avLst/>
          </a:prstGeom>
          <a:noFill/>
          <a:ln>
            <a:noFill/>
          </a:ln>
        </p:spPr>
      </p:pic>
      <p:pic>
        <p:nvPicPr>
          <p:cNvPr id="136" name="Google Shape;136;p21"/>
          <p:cNvPicPr preferRelativeResize="0"/>
          <p:nvPr/>
        </p:nvPicPr>
        <p:blipFill>
          <a:blip r:embed="rId6">
            <a:alphaModFix/>
          </a:blip>
          <a:stretch>
            <a:fillRect/>
          </a:stretch>
        </p:blipFill>
        <p:spPr>
          <a:xfrm>
            <a:off x="3355925" y="651850"/>
            <a:ext cx="752475" cy="647700"/>
          </a:xfrm>
          <a:prstGeom prst="rect">
            <a:avLst/>
          </a:prstGeom>
          <a:noFill/>
          <a:ln>
            <a:noFill/>
          </a:ln>
        </p:spPr>
      </p:pic>
      <p:pic>
        <p:nvPicPr>
          <p:cNvPr id="137" name="Google Shape;137;p21"/>
          <p:cNvPicPr preferRelativeResize="0"/>
          <p:nvPr/>
        </p:nvPicPr>
        <p:blipFill>
          <a:blip r:embed="rId7">
            <a:alphaModFix/>
          </a:blip>
          <a:stretch>
            <a:fillRect/>
          </a:stretch>
        </p:blipFill>
        <p:spPr>
          <a:xfrm>
            <a:off x="4610460" y="699475"/>
            <a:ext cx="971550" cy="552450"/>
          </a:xfrm>
          <a:prstGeom prst="rect">
            <a:avLst/>
          </a:prstGeom>
          <a:noFill/>
          <a:ln>
            <a:noFill/>
          </a:ln>
        </p:spPr>
      </p:pic>
      <p:pic>
        <p:nvPicPr>
          <p:cNvPr id="138" name="Google Shape;138;p21"/>
          <p:cNvPicPr preferRelativeResize="0"/>
          <p:nvPr/>
        </p:nvPicPr>
        <p:blipFill>
          <a:blip r:embed="rId8">
            <a:alphaModFix/>
          </a:blip>
          <a:stretch>
            <a:fillRect/>
          </a:stretch>
        </p:blipFill>
        <p:spPr>
          <a:xfrm>
            <a:off x="3069538" y="1702150"/>
            <a:ext cx="2838450" cy="695325"/>
          </a:xfrm>
          <a:prstGeom prst="rect">
            <a:avLst/>
          </a:prstGeom>
          <a:noFill/>
          <a:ln>
            <a:noFill/>
          </a:ln>
        </p:spPr>
      </p:pic>
      <p:pic>
        <p:nvPicPr>
          <p:cNvPr id="139" name="Google Shape;139;p21"/>
          <p:cNvPicPr preferRelativeResize="0"/>
          <p:nvPr/>
        </p:nvPicPr>
        <p:blipFill>
          <a:blip r:embed="rId9">
            <a:alphaModFix/>
          </a:blip>
          <a:stretch>
            <a:fillRect/>
          </a:stretch>
        </p:blipFill>
        <p:spPr>
          <a:xfrm>
            <a:off x="54525" y="123825"/>
            <a:ext cx="2305050" cy="1104900"/>
          </a:xfrm>
          <a:prstGeom prst="rect">
            <a:avLst/>
          </a:prstGeom>
          <a:noFill/>
          <a:ln>
            <a:noFill/>
          </a:ln>
        </p:spPr>
      </p:pic>
      <p:pic>
        <p:nvPicPr>
          <p:cNvPr id="140" name="Google Shape;140;p21"/>
          <p:cNvPicPr preferRelativeResize="0"/>
          <p:nvPr/>
        </p:nvPicPr>
        <p:blipFill>
          <a:blip r:embed="rId10">
            <a:alphaModFix/>
          </a:blip>
          <a:stretch>
            <a:fillRect/>
          </a:stretch>
        </p:blipFill>
        <p:spPr>
          <a:xfrm>
            <a:off x="6559363" y="73050"/>
            <a:ext cx="1952625" cy="1019175"/>
          </a:xfrm>
          <a:prstGeom prst="rect">
            <a:avLst/>
          </a:prstGeom>
          <a:noFill/>
          <a:ln>
            <a:noFill/>
          </a:ln>
        </p:spPr>
      </p:pic>
      <p:pic>
        <p:nvPicPr>
          <p:cNvPr id="141" name="Google Shape;141;p21"/>
          <p:cNvPicPr preferRelativeResize="0"/>
          <p:nvPr/>
        </p:nvPicPr>
        <p:blipFill>
          <a:blip r:embed="rId11">
            <a:alphaModFix/>
          </a:blip>
          <a:stretch>
            <a:fillRect/>
          </a:stretch>
        </p:blipFill>
        <p:spPr>
          <a:xfrm>
            <a:off x="6554600" y="1352550"/>
            <a:ext cx="1962150" cy="895350"/>
          </a:xfrm>
          <a:prstGeom prst="rect">
            <a:avLst/>
          </a:prstGeom>
          <a:noFill/>
          <a:ln>
            <a:noFill/>
          </a:ln>
        </p:spPr>
      </p:pic>
      <p:pic>
        <p:nvPicPr>
          <p:cNvPr id="142" name="Google Shape;142;p21"/>
          <p:cNvPicPr preferRelativeResize="0"/>
          <p:nvPr/>
        </p:nvPicPr>
        <p:blipFill>
          <a:blip r:embed="rId12">
            <a:alphaModFix/>
          </a:blip>
          <a:stretch>
            <a:fillRect/>
          </a:stretch>
        </p:blipFill>
        <p:spPr>
          <a:xfrm>
            <a:off x="493200" y="3151100"/>
            <a:ext cx="2209800" cy="1762125"/>
          </a:xfrm>
          <a:prstGeom prst="rect">
            <a:avLst/>
          </a:prstGeom>
          <a:noFill/>
          <a:ln>
            <a:noFill/>
          </a:ln>
        </p:spPr>
      </p:pic>
      <p:pic>
        <p:nvPicPr>
          <p:cNvPr id="143" name="Google Shape;143;p21"/>
          <p:cNvPicPr preferRelativeResize="0"/>
          <p:nvPr/>
        </p:nvPicPr>
        <p:blipFill>
          <a:blip r:embed="rId13">
            <a:alphaModFix/>
          </a:blip>
          <a:stretch>
            <a:fillRect/>
          </a:stretch>
        </p:blipFill>
        <p:spPr>
          <a:xfrm>
            <a:off x="3467100" y="3151100"/>
            <a:ext cx="2209800" cy="1762125"/>
          </a:xfrm>
          <a:prstGeom prst="rect">
            <a:avLst/>
          </a:prstGeom>
          <a:noFill/>
          <a:ln>
            <a:noFill/>
          </a:ln>
        </p:spPr>
      </p:pic>
      <p:pic>
        <p:nvPicPr>
          <p:cNvPr id="144" name="Google Shape;144;p21"/>
          <p:cNvPicPr preferRelativeResize="0"/>
          <p:nvPr/>
        </p:nvPicPr>
        <p:blipFill>
          <a:blip r:embed="rId14">
            <a:alphaModFix/>
          </a:blip>
          <a:stretch>
            <a:fillRect/>
          </a:stretch>
        </p:blipFill>
        <p:spPr>
          <a:xfrm>
            <a:off x="6441000" y="3151100"/>
            <a:ext cx="2209800" cy="1762125"/>
          </a:xfrm>
          <a:prstGeom prst="rect">
            <a:avLst/>
          </a:prstGeom>
          <a:noFill/>
          <a:ln>
            <a:noFill/>
          </a:ln>
        </p:spPr>
      </p:pic>
      <p:pic>
        <p:nvPicPr>
          <p:cNvPr id="145" name="Google Shape;145;p21"/>
          <p:cNvPicPr preferRelativeResize="0"/>
          <p:nvPr/>
        </p:nvPicPr>
        <p:blipFill>
          <a:blip r:embed="rId15">
            <a:alphaModFix/>
          </a:blip>
          <a:stretch>
            <a:fillRect/>
          </a:stretch>
        </p:blipFill>
        <p:spPr>
          <a:xfrm>
            <a:off x="2359575" y="585800"/>
            <a:ext cx="698300" cy="180975"/>
          </a:xfrm>
          <a:prstGeom prst="rect">
            <a:avLst/>
          </a:prstGeom>
          <a:noFill/>
          <a:ln>
            <a:noFill/>
          </a:ln>
        </p:spPr>
      </p:pic>
      <p:pic>
        <p:nvPicPr>
          <p:cNvPr id="146" name="Google Shape;146;p21"/>
          <p:cNvPicPr preferRelativeResize="0"/>
          <p:nvPr/>
        </p:nvPicPr>
        <p:blipFill>
          <a:blip r:embed="rId16">
            <a:alphaModFix/>
          </a:blip>
          <a:stretch>
            <a:fillRect/>
          </a:stretch>
        </p:blipFill>
        <p:spPr>
          <a:xfrm>
            <a:off x="5916950" y="492150"/>
            <a:ext cx="698300" cy="180975"/>
          </a:xfrm>
          <a:prstGeom prst="rect">
            <a:avLst/>
          </a:prstGeom>
          <a:noFill/>
          <a:ln>
            <a:noFill/>
          </a:ln>
        </p:spPr>
      </p:pic>
      <p:pic>
        <p:nvPicPr>
          <p:cNvPr id="147" name="Google Shape;147;p21"/>
          <p:cNvPicPr preferRelativeResize="0"/>
          <p:nvPr/>
        </p:nvPicPr>
        <p:blipFill>
          <a:blip r:embed="rId17">
            <a:alphaModFix/>
          </a:blip>
          <a:stretch>
            <a:fillRect/>
          </a:stretch>
        </p:blipFill>
        <p:spPr>
          <a:xfrm>
            <a:off x="5916950" y="1669925"/>
            <a:ext cx="698300" cy="180975"/>
          </a:xfrm>
          <a:prstGeom prst="rect">
            <a:avLst/>
          </a:prstGeom>
          <a:noFill/>
          <a:ln>
            <a:noFill/>
          </a:ln>
        </p:spPr>
      </p:pic>
      <p:pic>
        <p:nvPicPr>
          <p:cNvPr id="148" name="Google Shape;148;p21"/>
          <p:cNvPicPr preferRelativeResize="0"/>
          <p:nvPr/>
        </p:nvPicPr>
        <p:blipFill>
          <a:blip r:embed="rId18">
            <a:alphaModFix/>
          </a:blip>
          <a:stretch>
            <a:fillRect/>
          </a:stretch>
        </p:blipFill>
        <p:spPr>
          <a:xfrm>
            <a:off x="2089293" y="2247900"/>
            <a:ext cx="899284" cy="1019175"/>
          </a:xfrm>
          <a:prstGeom prst="rect">
            <a:avLst/>
          </a:prstGeom>
          <a:noFill/>
          <a:ln>
            <a:noFill/>
          </a:ln>
        </p:spPr>
      </p:pic>
      <p:pic>
        <p:nvPicPr>
          <p:cNvPr id="149" name="Google Shape;149;p21"/>
          <p:cNvPicPr preferRelativeResize="0"/>
          <p:nvPr/>
        </p:nvPicPr>
        <p:blipFill>
          <a:blip r:embed="rId19">
            <a:alphaModFix/>
          </a:blip>
          <a:stretch>
            <a:fillRect/>
          </a:stretch>
        </p:blipFill>
        <p:spPr>
          <a:xfrm>
            <a:off x="4481525" y="2419350"/>
            <a:ext cx="198988" cy="869283"/>
          </a:xfrm>
          <a:prstGeom prst="rect">
            <a:avLst/>
          </a:prstGeom>
          <a:noFill/>
          <a:ln>
            <a:noFill/>
          </a:ln>
        </p:spPr>
      </p:pic>
      <p:pic>
        <p:nvPicPr>
          <p:cNvPr id="150" name="Google Shape;150;p21"/>
          <p:cNvPicPr preferRelativeResize="0"/>
          <p:nvPr/>
        </p:nvPicPr>
        <p:blipFill>
          <a:blip r:embed="rId20">
            <a:alphaModFix/>
          </a:blip>
          <a:stretch>
            <a:fillRect/>
          </a:stretch>
        </p:blipFill>
        <p:spPr>
          <a:xfrm>
            <a:off x="5988974" y="2133599"/>
            <a:ext cx="1123950" cy="1183904"/>
          </a:xfrm>
          <a:prstGeom prst="rect">
            <a:avLst/>
          </a:prstGeom>
          <a:noFill/>
          <a:ln>
            <a:noFill/>
          </a:ln>
        </p:spPr>
      </p:pic>
      <p:pic>
        <p:nvPicPr>
          <p:cNvPr id="151" name="Google Shape;151;p21"/>
          <p:cNvPicPr preferRelativeResize="0"/>
          <p:nvPr/>
        </p:nvPicPr>
        <p:blipFill>
          <a:blip r:embed="rId21">
            <a:alphaModFix/>
          </a:blip>
          <a:stretch>
            <a:fillRect/>
          </a:stretch>
        </p:blipFill>
        <p:spPr>
          <a:xfrm>
            <a:off x="1984172" y="3354100"/>
            <a:ext cx="623182" cy="552450"/>
          </a:xfrm>
          <a:prstGeom prst="rect">
            <a:avLst/>
          </a:prstGeom>
          <a:noFill/>
          <a:ln>
            <a:noFill/>
          </a:ln>
        </p:spPr>
      </p:pic>
      <p:pic>
        <p:nvPicPr>
          <p:cNvPr id="152" name="Google Shape;152;p21"/>
          <p:cNvPicPr preferRelativeResize="0"/>
          <p:nvPr/>
        </p:nvPicPr>
        <p:blipFill>
          <a:blip r:embed="rId22">
            <a:alphaModFix/>
          </a:blip>
          <a:stretch>
            <a:fillRect/>
          </a:stretch>
        </p:blipFill>
        <p:spPr>
          <a:xfrm>
            <a:off x="587325" y="4493900"/>
            <a:ext cx="2020024" cy="373050"/>
          </a:xfrm>
          <a:prstGeom prst="rect">
            <a:avLst/>
          </a:prstGeom>
          <a:noFill/>
          <a:ln>
            <a:noFill/>
          </a:ln>
        </p:spPr>
      </p:pic>
      <p:pic>
        <p:nvPicPr>
          <p:cNvPr id="153" name="Google Shape;153;p21"/>
          <p:cNvPicPr preferRelativeResize="0"/>
          <p:nvPr/>
        </p:nvPicPr>
        <p:blipFill>
          <a:blip r:embed="rId23">
            <a:alphaModFix/>
          </a:blip>
          <a:stretch>
            <a:fillRect/>
          </a:stretch>
        </p:blipFill>
        <p:spPr>
          <a:xfrm>
            <a:off x="587325" y="4142300"/>
            <a:ext cx="2020026" cy="351600"/>
          </a:xfrm>
          <a:prstGeom prst="rect">
            <a:avLst/>
          </a:prstGeom>
          <a:noFill/>
          <a:ln>
            <a:noFill/>
          </a:ln>
        </p:spPr>
      </p:pic>
      <p:pic>
        <p:nvPicPr>
          <p:cNvPr id="154" name="Google Shape;154;p21"/>
          <p:cNvPicPr preferRelativeResize="0"/>
          <p:nvPr/>
        </p:nvPicPr>
        <p:blipFill>
          <a:blip r:embed="rId24">
            <a:alphaModFix/>
          </a:blip>
          <a:stretch>
            <a:fillRect/>
          </a:stretch>
        </p:blipFill>
        <p:spPr>
          <a:xfrm>
            <a:off x="587325" y="3769250"/>
            <a:ext cx="2020024" cy="373050"/>
          </a:xfrm>
          <a:prstGeom prst="rect">
            <a:avLst/>
          </a:prstGeom>
          <a:noFill/>
          <a:ln>
            <a:noFill/>
          </a:ln>
        </p:spPr>
      </p:pic>
      <p:pic>
        <p:nvPicPr>
          <p:cNvPr id="155" name="Google Shape;155;p21"/>
          <p:cNvPicPr preferRelativeResize="0"/>
          <p:nvPr/>
        </p:nvPicPr>
        <p:blipFill>
          <a:blip r:embed="rId25">
            <a:alphaModFix/>
          </a:blip>
          <a:stretch>
            <a:fillRect/>
          </a:stretch>
        </p:blipFill>
        <p:spPr>
          <a:xfrm>
            <a:off x="3522225" y="3493575"/>
            <a:ext cx="2110150" cy="1352550"/>
          </a:xfrm>
          <a:prstGeom prst="rect">
            <a:avLst/>
          </a:prstGeom>
          <a:noFill/>
          <a:ln>
            <a:noFill/>
          </a:ln>
        </p:spPr>
      </p:pic>
      <p:pic>
        <p:nvPicPr>
          <p:cNvPr id="156" name="Google Shape;156;p21"/>
          <p:cNvPicPr preferRelativeResize="0"/>
          <p:nvPr/>
        </p:nvPicPr>
        <p:blipFill>
          <a:blip r:embed="rId26">
            <a:alphaModFix/>
          </a:blip>
          <a:stretch>
            <a:fillRect/>
          </a:stretch>
        </p:blipFill>
        <p:spPr>
          <a:xfrm>
            <a:off x="6512100" y="3493575"/>
            <a:ext cx="2066326" cy="1352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